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72" r:id="rId4"/>
    <p:sldId id="271" r:id="rId5"/>
    <p:sldId id="275" r:id="rId6"/>
    <p:sldId id="258" r:id="rId7"/>
    <p:sldId id="259" r:id="rId8"/>
    <p:sldId id="279" r:id="rId9"/>
    <p:sldId id="266" r:id="rId10"/>
    <p:sldId id="276" r:id="rId11"/>
    <p:sldId id="267" r:id="rId12"/>
    <p:sldId id="264" r:id="rId13"/>
    <p:sldId id="260" r:id="rId14"/>
    <p:sldId id="277" r:id="rId15"/>
    <p:sldId id="278" r:id="rId16"/>
    <p:sldId id="274" r:id="rId17"/>
    <p:sldId id="26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8"/>
    <p:restoredTop sz="80548"/>
  </p:normalViewPr>
  <p:slideViewPr>
    <p:cSldViewPr snapToGrid="0">
      <p:cViewPr>
        <p:scale>
          <a:sx n="102" d="100"/>
          <a:sy n="102" d="100"/>
        </p:scale>
        <p:origin x="1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B281F-C57D-8647-B7B1-E5EE48B1EDC5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0C1B4-51E5-9F4E-A846-182782A4A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42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Pls interrupt as I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91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Multiple models: how do we distinguish?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Difference in number of states, allowed transitions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Calibrated to SS behavior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(Differ in transient behavior)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Bio systems that experience rapid and repeated driving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Forced detailed balance: not always realistic for small bio systems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Why do we care: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Used for modeling theoretical drug effects (channel blockers or openers), diseases that affect channel behavior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Models that better match realistic behavior in NE env. will give better predictions for those env.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(potential behaviors that are characteristic of model rather than the underlying physical system, don’t want to based predictions on funky artifacts)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49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95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they change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these places of constant voltage, they settle into a “steady state”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Steady state is mostly bimodal, gets stuck in inactivation for high voltages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visible in live distribution, go through closed states to open state and then to inactivation state, only relax back to closed when protocol decreases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1089-E1DF-CC1D-F969-67DCE198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8C5B91-7BE0-49F8-B0AD-450F75F34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EEA94-E688-9273-2944-BC5EBA86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here’s the heat from the square voltage from before (as it accumulates) dissipating 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here’s the heat from a realistic “action potential” voltage pattern that occurs in neurons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look at the different type of ion channel, the shape is different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speed of response, different overall dissipation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*note that the timescale on the spike protocol is much slower, hence the lower dissipation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potassium channel does not violate detailed balance, as opposed to the sodium channel, but can be compared with this metric of </a:t>
            </a:r>
            <a:r>
              <a:rPr lang="en-US" dirty="0" err="1"/>
              <a:t>Q_ex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Also other metrics of entropy production and irreversibility (Shannon information entropy), can be calculated and compared, correspond to </a:t>
            </a:r>
            <a:r>
              <a:rPr lang="en-US" dirty="0" err="1"/>
              <a:t>dQex</a:t>
            </a:r>
            <a:r>
              <a:rPr lang="en-US" dirty="0"/>
              <a:t> and whatnot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D1C57-D6B7-61AC-1589-C7EC80E68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77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9E1F9-50B9-0303-2A6B-E87D9F0B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E51B68-F01C-BF1A-8173-B70DBAFA6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22B2E-F3B3-943F-97C8-2329C13D8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Remember only particular states of the ion channel (usually one) are open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only conducts current when it is in this open state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Current through patch is directly proportional to amount in the open state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useful: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Observable experimentally (not usually run with this protocol, </a:t>
            </a:r>
            <a:r>
              <a:rPr lang="en-US" dirty="0" err="1"/>
              <a:t>tho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Detailed transient behavior (may be worth it to match with physical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2EFE-816C-7508-1663-4F42337B2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75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0A05-BFB9-3D56-25B6-1DEBAB815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3A1D3-D2BA-69DC-346E-4B09E34CF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AB326-7BB7-3310-BE24-F259329E4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here’s a model of the three states, called a Markov chain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arrows are the rate/probability at which a channel changes between these states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Arrange the rates into this matrix (G_{row </a:t>
            </a:r>
            <a:r>
              <a:rPr lang="en-US" dirty="0" err="1"/>
              <a:t>i</a:t>
            </a:r>
            <a:r>
              <a:rPr lang="en-US" dirty="0"/>
              <a:t>, column j} is rate from state </a:t>
            </a:r>
            <a:r>
              <a:rPr lang="en-US" dirty="0" err="1"/>
              <a:t>i</a:t>
            </a:r>
            <a:r>
              <a:rPr lang="en-US" dirty="0"/>
              <a:t> to j: A O I)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State vector is a row vector because convention? 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Transition rate matrix to transition matrix by *dt and exponentiating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just iteratively multiply the state vector by this matrix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Remember, it is voltage dependent, so we can vary the voltage and see how it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A17B-F07A-2115-C2E8-9CBF93BA5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07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Excess heat and housekeeping heat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Surprisal= Shannon self-information, how much entropy in an individual event/distribution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important for comparison: adaptive energetics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does it respond to stimulus in a NESS?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compare otherwise disparate models: if it violates detailed balance, normal heat diverges and is not useful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3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states described by Boltzmann distribution at equilibrium (canonical ensemble)</a:t>
            </a:r>
          </a:p>
          <a:p>
            <a:r>
              <a:rPr lang="en-US" dirty="0"/>
              <a:t>- For now, a very simple Ising model with a heat reservoir and no </a:t>
            </a:r>
            <a:r>
              <a:rPr lang="en-US" dirty="0" err="1"/>
              <a:t>ext</a:t>
            </a:r>
            <a:r>
              <a:rPr lang="en-US" dirty="0"/>
              <a:t> mag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5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Introduce a parameter alpha by which we can do work (for our Ising model, can change strength of external magnetic field)</a:t>
            </a:r>
          </a:p>
          <a:p>
            <a:r>
              <a:rPr lang="en-US" dirty="0"/>
              <a:t>- Work reservoir causes no change in entropy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value of alpha will have a different steady state associated w it (still described by Boltzmann dist.)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Each ESS also corresponds very easily with an energy (because of B dist.)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Changing alpha: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Quasistatically</a:t>
            </a:r>
            <a:r>
              <a:rPr lang="en-US" dirty="0"/>
              <a:t> = sys in a ss the whole time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Faster than that = sys is not in ss in the middle, but if we stop changing alpha at the end, sys will equilibrate with time to the new 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4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add something else: ex. a second heat reservoir to our </a:t>
            </a:r>
            <a:r>
              <a:rPr lang="en-US" dirty="0" err="1"/>
              <a:t>ising</a:t>
            </a:r>
            <a:r>
              <a:rPr lang="en-US" dirty="0"/>
              <a:t>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thing changes the energy of the system in some way (Eaux)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alpha is unchanging, W=0, dist. constant, but heat still flows between AUX and T reservoirs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NESS (not B </a:t>
            </a:r>
            <a:r>
              <a:rPr lang="en-US" dirty="0" err="1"/>
              <a:t>dist</a:t>
            </a:r>
            <a:r>
              <a:rPr lang="en-US" dirty="0"/>
              <a:t>, and </a:t>
            </a:r>
            <a:r>
              <a:rPr lang="en-US" dirty="0" err="1"/>
              <a:t>dist</a:t>
            </a:r>
            <a:r>
              <a:rPr lang="en-US" dirty="0"/>
              <a:t> =/= E in a well-defined way)</a:t>
            </a:r>
          </a:p>
          <a:p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This is if we give the system time to </a:t>
            </a:r>
            <a:r>
              <a:rPr lang="en-US" dirty="0" err="1"/>
              <a:t>equ</a:t>
            </a:r>
            <a:r>
              <a:rPr lang="en-US" dirty="0"/>
              <a:t>. at alpha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Can also continuously change alpha -&gt; sys doesn’t have time to relax into SS, constantly driven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(We also split total heat into two components)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8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7B328-0628-1EA5-4605-565C19FF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31548-2D28-FA43-C442-4CC62B8E0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C0DEB-C2C5-8153-7D8A-6DB149D9D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Excess heat and housekeeping heat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When SS = ESS, Qhk = 0 and </a:t>
            </a:r>
            <a:r>
              <a:rPr lang="en-US" dirty="0" err="1"/>
              <a:t>Qtot</a:t>
            </a:r>
            <a:r>
              <a:rPr lang="en-US" dirty="0"/>
              <a:t> = </a:t>
            </a:r>
            <a:r>
              <a:rPr lang="en-US" dirty="0" err="1"/>
              <a:t>Qex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So we can think of </a:t>
            </a:r>
            <a:r>
              <a:rPr lang="en-US" dirty="0" err="1"/>
              <a:t>Qex</a:t>
            </a:r>
            <a:r>
              <a:rPr lang="en-US" dirty="0"/>
              <a:t> like we think about </a:t>
            </a:r>
            <a:r>
              <a:rPr lang="en-US" dirty="0" err="1"/>
              <a:t>Qtot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important for comparison: adaptive energetics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does it respond to stimulus in a NESS?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2C761-1C83-1A02-257C-D8D78134F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0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Ion channels are pores along axons and synapses, moderate the depolarization of the cell membrane and allow propagation of electrical signals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be in one of three basic states: open, closed, inactivation (w this funky </a:t>
            </a:r>
            <a:r>
              <a:rPr lang="en-US" dirty="0" err="1"/>
              <a:t>lil</a:t>
            </a:r>
            <a:r>
              <a:rPr lang="en-US" dirty="0"/>
              <a:t> protein plug)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State depends on the charge gradient = transmembrane voltage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Modeled as dynamical systems since 1950s (ion channel structure discovered in 1970s)</a:t>
            </a:r>
          </a:p>
          <a:p>
            <a:pPr marL="171450" indent="-171450">
              <a:buFontTx/>
              <a:buChar char="-"/>
            </a:pPr>
            <a:r>
              <a:rPr lang="en-US" dirty="0"/>
              <a:t>Total current across the membrane is a function </a:t>
            </a:r>
            <a:r>
              <a:rPr lang="en-US"/>
              <a:t>of voltage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4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here’s a model of the three states, called a Markov chain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arrows are the rate/probability at which a channel changes between these states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Note one-way transition from open to inactivation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Arrange the rates into this matrix (G_{row </a:t>
            </a:r>
            <a:r>
              <a:rPr lang="en-US" dirty="0" err="1"/>
              <a:t>i</a:t>
            </a:r>
            <a:r>
              <a:rPr lang="en-US" dirty="0"/>
              <a:t>, column j} is rate from state </a:t>
            </a:r>
            <a:r>
              <a:rPr lang="en-US" dirty="0" err="1"/>
              <a:t>i</a:t>
            </a:r>
            <a:r>
              <a:rPr lang="en-US" dirty="0"/>
              <a:t> to j: A O I)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State </a:t>
            </a:r>
            <a:r>
              <a:rPr lang="en-US" dirty="0" err="1"/>
              <a:t>dist</a:t>
            </a:r>
            <a:r>
              <a:rPr lang="en-US" dirty="0"/>
              <a:t> is a row vector because convention? Makes the matrix nice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About </a:t>
            </a:r>
            <a:r>
              <a:rPr lang="en-US" dirty="0" err="1"/>
              <a:t>brakets</a:t>
            </a:r>
            <a:r>
              <a:rPr lang="en-US" dirty="0"/>
              <a:t>: stochastic thermos used for some quantum systems, notation makes crossover easier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Equation for evolution of state </a:t>
            </a:r>
            <a:r>
              <a:rPr lang="en-US" dirty="0" err="1"/>
              <a:t>dist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Using a master equation approach rather than Hamiltonian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Steady state is when d/dt mu = 0, </a:t>
            </a:r>
            <a:r>
              <a:rPr lang="en-US" dirty="0" err="1"/>
              <a:t>nullspace</a:t>
            </a:r>
            <a:r>
              <a:rPr lang="en-US" dirty="0"/>
              <a:t> of G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57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Detailed balance has implications for steady state behavior (E vs NE)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violated, always a cycle, need nonzero Qhk to keep pushing the cycle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bio systems, we expect violation because why would it be 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3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 detailed balance violation in k1 and k3 transitions to inactivation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Transition rates </a:t>
            </a:r>
            <a:r>
              <a:rPr lang="en-US" dirty="0" err="1"/>
              <a:t>a_m</a:t>
            </a:r>
            <a:r>
              <a:rPr lang="en-US" dirty="0"/>
              <a:t>, </a:t>
            </a:r>
            <a:r>
              <a:rPr lang="en-US" dirty="0" err="1"/>
              <a:t>b_m</a:t>
            </a:r>
            <a:r>
              <a:rPr lang="en-US" dirty="0"/>
              <a:t>, and </a:t>
            </a:r>
            <a:r>
              <a:rPr lang="en-US" dirty="0" err="1"/>
              <a:t>a_h</a:t>
            </a:r>
            <a:r>
              <a:rPr lang="en-US" dirty="0"/>
              <a:t> a re functions of transmembrane voltage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Transition rates are calibrated to match steady state behavior with a constant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C1B4-51E5-9F4E-A846-182782A4A0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A17B-D081-CF0E-EE82-87B1E445F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82F5-07B0-C5F8-7F91-C974E4907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8D5DB-E712-51ED-911D-66B5DA1A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B2432-F2BF-F489-D51B-0C725C1C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E2AA-9546-D074-5AE2-FF726D56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8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817A-D10C-9CD2-F3D3-DAB7FD5F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DFB81-7CBC-4409-5429-2338296F2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E115-D5AC-3306-DE03-C1589D23E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08FE-59EC-E5DD-3EA0-67528A08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BF1CE-F86B-408A-F49E-CCA2CA6A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324D36-AB1E-9BE3-F568-2C01C6E68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03272-1A7A-A0FE-EBF8-72EE7E8F9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9EE5B-CD28-5FCF-1362-289416AC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1836-1A09-10D0-0776-6EC33C9E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76197-E13D-6CCD-FA0E-EC50E181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B3A1-ECE0-FAA7-4701-69668F92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EC613-0C7C-473A-BC67-16E92B51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25CAC-3B36-0657-89D9-8ECF7B84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3C07-A2C3-0D25-EF8C-11C5DD1F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16F6-3FFA-2217-20DF-E5D15755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8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7DC0-DDC4-E88A-7C3F-64AFB859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68DA2-2EFC-0B5D-A622-FFB87D03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B0C8-D8C4-E70C-1C78-A4F59FD7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C3643-37BB-F7B5-2498-CB7F9415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178D-6EEA-0243-3A64-76F88410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3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D60DD-15C6-D4CF-FE28-C2EE49E2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E5D1F-2B52-1FDC-C197-2C9DBEF65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B1571-7439-5164-3F8F-C200FEA83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8305B-A262-5AE4-58B4-E45E4496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99E6-5C42-CABE-D23B-B5FC509B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BEF35-01B1-4A59-9E0C-6E1F7649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EBE3-A405-8A41-0581-B9A39002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7E46-460D-CA52-4307-6A19F2CE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26293-1227-28E6-D6AB-022432DB1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60B53-9A70-C036-8269-C0E3F5FED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7544B-55AA-E2F6-09E5-A84FE7F4E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51F86-6248-8C7E-5752-822CBA4E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56151A-0874-915B-8D53-D5D640B4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C3115-71B3-1FF3-BB80-21046904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1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E486-3CEC-4A5B-E6F7-09067DCF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353F2-0033-3B26-5C17-A7367B5D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59D1B-5F02-1885-BEC5-AE025DE28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2D218-7848-FD36-1087-1758F26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AA39D-484F-3643-5847-6E0D877C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1B22B-45BA-8A40-2275-F3B4051E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FDAD5-01DA-D1EC-27A4-73637544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5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69B0-7326-0D49-3353-A91B6105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DFC47-7197-A695-740F-741D0A67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F0C28-8193-5F76-6E00-39F45CFEC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125B8-9D86-75A1-FC41-023836D0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980F5-E5CA-E6E9-8123-E0D48116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E2D58-6D4B-21EE-F4AD-02CC7A92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1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71B8-B347-6992-DFE4-E06F0DAD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FF2F25-E87B-A3DC-D9C9-F2AFE30DC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4FA91-CF25-C9B8-B4AD-790F8CFE1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4B898-2F92-16BC-0527-C1F72D74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5D5AD-8043-C3D8-DA4B-FFDF8750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8BB1-732B-F54F-53E0-A4026724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7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A7E9EC-1530-1752-51AE-51A4E9C1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36E33-032F-5C9F-8AFB-E74BF894D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69944-D22A-9B6D-EFD9-EFCAC62F8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C4719D-30F3-C34F-B1CA-8B41DACF131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DF2CF-7DD8-7F47-2B5A-A1C9CF4A7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06D86-2A11-2DF9-401E-9DAB4DBF0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3840A5-4C52-9746-AF9C-D62113B1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67AB-E5A2-1935-B576-751827E88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Nonequilibrium Thermodynamics of Voltage-Gated Ion Channels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30492-99BF-11E7-3E0D-ADC8823F1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6038"/>
            <a:ext cx="9144000" cy="1655762"/>
          </a:xfrm>
        </p:spPr>
        <p:txBody>
          <a:bodyPr/>
          <a:lstStyle/>
          <a:p>
            <a:r>
              <a:rPr lang="en-US" dirty="0"/>
              <a:t>Ada Cottam Allen</a:t>
            </a:r>
          </a:p>
          <a:p>
            <a:r>
              <a:rPr lang="en-US" dirty="0"/>
              <a:t>Dr. Mikhael T. Semaan</a:t>
            </a:r>
          </a:p>
        </p:txBody>
      </p:sp>
    </p:spTree>
    <p:extLst>
      <p:ext uri="{BB962C8B-B14F-4D97-AF65-F5344CB8AC3E}">
        <p14:creationId xmlns:p14="http://schemas.microsoft.com/office/powerpoint/2010/main" val="2123659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1823-9D09-6A1D-7271-78F2A774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existing modeling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909-FF59-A82D-8491-79C5F7FE5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46600" cy="33745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poor understanding of NE thermos</a:t>
            </a:r>
          </a:p>
          <a:p>
            <a:endParaRPr lang="en-US" dirty="0"/>
          </a:p>
          <a:p>
            <a:r>
              <a:rPr lang="en-US" dirty="0"/>
              <a:t>multiple models</a:t>
            </a:r>
          </a:p>
          <a:p>
            <a:pPr marL="457200" lvl="1" indent="0">
              <a:buNone/>
            </a:pPr>
            <a:r>
              <a:rPr lang="en-US" dirty="0"/>
              <a:t>varied size and structure</a:t>
            </a:r>
          </a:p>
          <a:p>
            <a:r>
              <a:rPr lang="en-US" dirty="0"/>
              <a:t>steady state calibration</a:t>
            </a:r>
          </a:p>
          <a:p>
            <a:pPr marL="457200" lvl="1" indent="0">
              <a:buNone/>
            </a:pPr>
            <a:r>
              <a:rPr lang="en-US" dirty="0"/>
              <a:t>vs repeated driving behavior</a:t>
            </a:r>
          </a:p>
          <a:p>
            <a:r>
              <a:rPr lang="en-US" dirty="0"/>
              <a:t>forced detailed balance</a:t>
            </a:r>
          </a:p>
          <a:p>
            <a:pPr marL="457200" lvl="1" indent="0">
              <a:buNone/>
            </a:pPr>
            <a:r>
              <a:rPr lang="en-US" dirty="0"/>
              <a:t>biologically unrealistic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81006-837F-4DC2-CC05-992CBB5CB95E}"/>
              </a:ext>
            </a:extLst>
          </p:cNvPr>
          <p:cNvSpPr txBox="1"/>
          <p:nvPr/>
        </p:nvSpPr>
        <p:spPr>
          <a:xfrm>
            <a:off x="7010401" y="2268835"/>
            <a:ext cx="422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 for modeling with repeated driving, consideration of detailed nonequilibrium thermodynamic behavior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3716B3-6006-FAA8-7CA5-F36C3537D948}"/>
                  </a:ext>
                </a:extLst>
              </p:cNvPr>
              <p:cNvSpPr txBox="1"/>
              <p:nvPr/>
            </p:nvSpPr>
            <p:spPr>
              <a:xfrm>
                <a:off x="5600907" y="3010198"/>
                <a:ext cx="8242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3716B3-6006-FAA8-7CA5-F36C3537D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907" y="3010198"/>
                <a:ext cx="82426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355EC73-5EC7-E9CA-AD91-963BAC7AEBCE}"/>
              </a:ext>
            </a:extLst>
          </p:cNvPr>
          <p:cNvSpPr txBox="1"/>
          <p:nvPr/>
        </p:nvSpPr>
        <p:spPr>
          <a:xfrm>
            <a:off x="2337421" y="5384876"/>
            <a:ext cx="282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does it matter?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4E99C-CC7F-99CA-766C-D922E1512BE3}"/>
              </a:ext>
            </a:extLst>
          </p:cNvPr>
          <p:cNvSpPr txBox="1"/>
          <p:nvPr/>
        </p:nvSpPr>
        <p:spPr>
          <a:xfrm>
            <a:off x="6013039" y="5200211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Medical application:</a:t>
            </a:r>
          </a:p>
          <a:p>
            <a:r>
              <a:rPr lang="en-US" sz="2400" dirty="0"/>
              <a:t>drug effect, disease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1142E2-6775-C967-BB84-64704D38F222}"/>
                  </a:ext>
                </a:extLst>
              </p:cNvPr>
              <p:cNvSpPr txBox="1"/>
              <p:nvPr/>
            </p:nvSpPr>
            <p:spPr>
              <a:xfrm>
                <a:off x="5336413" y="5384876"/>
                <a:ext cx="505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1142E2-6775-C967-BB84-64704D38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413" y="5384876"/>
                <a:ext cx="50526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56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6FBF-079F-17A5-5285-F94C3BDF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314B-9980-0084-4CDE-BA22668104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Iterated Markov models of ion channels</a:t>
            </a:r>
          </a:p>
          <a:p>
            <a:pPr lvl="1"/>
            <a:r>
              <a:rPr lang="en-US" dirty="0"/>
              <a:t>Biologically realistic driving parameters</a:t>
            </a:r>
          </a:p>
          <a:p>
            <a:endParaRPr lang="en-US" dirty="0"/>
          </a:p>
          <a:p>
            <a:r>
              <a:rPr lang="en-US" dirty="0"/>
              <a:t>Calculated nonequilibrium </a:t>
            </a:r>
            <a:r>
              <a:rPr lang="en-US" dirty="0" err="1"/>
              <a:t>thermo</a:t>
            </a:r>
            <a:r>
              <a:rPr lang="en-US" dirty="0"/>
              <a:t> quantities to compare adaptive energetic behavior</a:t>
            </a:r>
          </a:p>
          <a:p>
            <a:endParaRPr lang="en-US" dirty="0"/>
          </a:p>
          <a:p>
            <a:r>
              <a:rPr lang="en-US" dirty="0"/>
              <a:t>Calculated transient current</a:t>
            </a:r>
          </a:p>
          <a:p>
            <a:pPr lvl="1"/>
            <a:r>
              <a:rPr lang="en-US" dirty="0"/>
              <a:t>Potential for experimental comparison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463BB-BD7E-BC3A-07DC-EEFA2DE7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0"/>
            <a:ext cx="554956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E1A0CA-032A-C45C-DEA5-768E1BDECD87}"/>
              </a:ext>
            </a:extLst>
          </p:cNvPr>
          <p:cNvSpPr/>
          <p:nvPr/>
        </p:nvSpPr>
        <p:spPr>
          <a:xfrm>
            <a:off x="11201400" y="5463815"/>
            <a:ext cx="241634" cy="527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56054-571E-E379-02F6-01A5E719129F}"/>
              </a:ext>
            </a:extLst>
          </p:cNvPr>
          <p:cNvSpPr txBox="1"/>
          <p:nvPr/>
        </p:nvSpPr>
        <p:spPr>
          <a:xfrm rot="5400000">
            <a:off x="11150264" y="5460765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[V]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088A8-227E-52CB-4424-C0FE4E4A0385}"/>
              </a:ext>
            </a:extLst>
          </p:cNvPr>
          <p:cNvSpPr/>
          <p:nvPr/>
        </p:nvSpPr>
        <p:spPr>
          <a:xfrm>
            <a:off x="11201400" y="2123567"/>
            <a:ext cx="241634" cy="527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1DE46-7ECC-3775-CCD4-D1AE64B2D943}"/>
              </a:ext>
            </a:extLst>
          </p:cNvPr>
          <p:cNvSpPr txBox="1"/>
          <p:nvPr/>
        </p:nvSpPr>
        <p:spPr>
          <a:xfrm rot="5400000">
            <a:off x="11150264" y="2120517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[V]</a:t>
            </a:r>
          </a:p>
        </p:txBody>
      </p:sp>
    </p:spTree>
    <p:extLst>
      <p:ext uri="{BB962C8B-B14F-4D97-AF65-F5344CB8AC3E}">
        <p14:creationId xmlns:p14="http://schemas.microsoft.com/office/powerpoint/2010/main" val="56445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1D76-5BB6-6F5C-15B3-3BDF850A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05D3B-EF62-B879-D2D8-533F22E35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Implement and compare more Na+ and K+ models</a:t>
            </a:r>
          </a:p>
          <a:p>
            <a:r>
              <a:rPr lang="en-US" dirty="0"/>
              <a:t>Test different scales of repeated driving</a:t>
            </a:r>
          </a:p>
          <a:p>
            <a:r>
              <a:rPr lang="en-US" dirty="0"/>
              <a:t>Explore additional thermodynamic quantities</a:t>
            </a:r>
          </a:p>
          <a:p>
            <a:pPr lvl="1"/>
            <a:r>
              <a:rPr lang="en-US" dirty="0"/>
              <a:t>EPR, H[X]</a:t>
            </a:r>
          </a:p>
          <a:p>
            <a:endParaRPr lang="en-US" dirty="0"/>
          </a:p>
          <a:p>
            <a:r>
              <a:rPr lang="en-US" dirty="0"/>
              <a:t>Connect with experimental lab to compare transient current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3F9DD05-B34F-390B-9AF0-829CB2743E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How do thermodynamic profiles differ between similarly performing ion channel models?</a:t>
            </a:r>
          </a:p>
          <a:p>
            <a:pPr lvl="1"/>
            <a:r>
              <a:rPr lang="en-US" dirty="0"/>
              <a:t>What nonequilibrium thermodynamic quantities are useful for evaluating and comparing ion channel models?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transient currents differ between similarly performing models, and how do they compare to experimentally observable values?</a:t>
            </a:r>
          </a:p>
        </p:txBody>
      </p:sp>
    </p:spTree>
    <p:extLst>
      <p:ext uri="{BB962C8B-B14F-4D97-AF65-F5344CB8AC3E}">
        <p14:creationId xmlns:p14="http://schemas.microsoft.com/office/powerpoint/2010/main" val="59480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EDF24B-16AA-95B2-CFDB-DD247E07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660580"/>
            <a:ext cx="5305260" cy="3536840"/>
          </a:xfrm>
          <a:prstGeom prst="rect">
            <a:avLst/>
          </a:prstGeom>
        </p:spPr>
      </p:pic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8281E438-CB48-731A-7303-75393EACB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2" y="1660580"/>
            <a:ext cx="5305260" cy="353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0095D-383B-229D-C51D-94862DA4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red lines&#10;&#10;AI-generated content may be incorrect.">
            <a:extLst>
              <a:ext uri="{FF2B5EF4-FFF2-40B4-BE49-F238E27FC236}">
                <a16:creationId xmlns:a16="http://schemas.microsoft.com/office/drawing/2014/main" id="{AD866060-CB12-2C77-C82B-90970C91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2" y="1690688"/>
            <a:ext cx="5384800" cy="358986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BB826-7936-3980-DD5D-C3FA9FDF6998}"/>
              </a:ext>
            </a:extLst>
          </p:cNvPr>
          <p:cNvGrpSpPr/>
          <p:nvPr/>
        </p:nvGrpSpPr>
        <p:grpSpPr>
          <a:xfrm>
            <a:off x="6386285" y="1592998"/>
            <a:ext cx="5169868" cy="3813461"/>
            <a:chOff x="6371771" y="1592998"/>
            <a:chExt cx="5169868" cy="38134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035D5A-04C4-EB0C-4241-1F4F7E9D1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371771" y="1843314"/>
              <a:ext cx="4989286" cy="33261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0536FC-CFFB-90D4-1C99-472C126C596B}"/>
                </a:ext>
              </a:extLst>
            </p:cNvPr>
            <p:cNvSpPr txBox="1"/>
            <p:nvPr/>
          </p:nvSpPr>
          <p:spPr>
            <a:xfrm>
              <a:off x="6740191" y="1592998"/>
              <a:ext cx="4252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Na+ and K+ channels </a:t>
              </a:r>
              <a:r>
                <a:rPr lang="en-US" sz="1600" dirty="0" err="1"/>
                <a:t>Q_ex</a:t>
              </a:r>
              <a:r>
                <a:rPr lang="en-US" sz="1600" dirty="0"/>
                <a:t> with spike protocol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9155E4-DDE8-99D4-04E5-F3D4586CDB5C}"/>
                </a:ext>
              </a:extLst>
            </p:cNvPr>
            <p:cNvSpPr txBox="1"/>
            <p:nvPr/>
          </p:nvSpPr>
          <p:spPr>
            <a:xfrm>
              <a:off x="8286768" y="5067905"/>
              <a:ext cx="10518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 [</a:t>
              </a:r>
              <a:r>
                <a:rPr lang="en-US" sz="1600" dirty="0" err="1"/>
                <a:t>ms</a:t>
              </a:r>
              <a:r>
                <a:rPr lang="en-US" sz="1600" dirty="0"/>
                <a:t>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18647C-952E-469E-E7A0-A025B361D44E}"/>
                </a:ext>
              </a:extLst>
            </p:cNvPr>
            <p:cNvSpPr txBox="1"/>
            <p:nvPr/>
          </p:nvSpPr>
          <p:spPr>
            <a:xfrm rot="16200000">
              <a:off x="10079411" y="3055225"/>
              <a:ext cx="2585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Transmembrane voltage [V]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85C74E-D83D-9E8A-92CD-DBD1C8C11952}"/>
              </a:ext>
            </a:extLst>
          </p:cNvPr>
          <p:cNvSpPr txBox="1"/>
          <p:nvPr/>
        </p:nvSpPr>
        <p:spPr>
          <a:xfrm>
            <a:off x="753655" y="696686"/>
            <a:ext cx="511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Excess heat calculations</a:t>
            </a:r>
          </a:p>
        </p:txBody>
      </p:sp>
    </p:spTree>
    <p:extLst>
      <p:ext uri="{BB962C8B-B14F-4D97-AF65-F5344CB8AC3E}">
        <p14:creationId xmlns:p14="http://schemas.microsoft.com/office/powerpoint/2010/main" val="182338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F017B-90E6-47D6-20AE-3C80A11CE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6386-827A-CE36-3A0A-EE01092D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Transmembrane current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501C12-74B8-746E-5346-B5BC467EF442}"/>
              </a:ext>
            </a:extLst>
          </p:cNvPr>
          <p:cNvGrpSpPr/>
          <p:nvPr/>
        </p:nvGrpSpPr>
        <p:grpSpPr>
          <a:xfrm>
            <a:off x="6021251" y="1592998"/>
            <a:ext cx="5481543" cy="3813461"/>
            <a:chOff x="6021251" y="1592998"/>
            <a:chExt cx="5481543" cy="381346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06EC6ED-E103-1300-A736-95EFFAAD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6447" y="1931551"/>
              <a:ext cx="4911151" cy="32741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6C03A44-6A7F-A56F-2BDB-43A8FBBF778D}"/>
                    </a:ext>
                  </a:extLst>
                </p:cNvPr>
                <p:cNvSpPr txBox="1"/>
                <p:nvPr/>
              </p:nvSpPr>
              <p:spPr>
                <a:xfrm>
                  <a:off x="6754705" y="1592998"/>
                  <a:ext cx="414812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Na+ and K+ channels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a14:m>
                  <a:r>
                    <a:rPr lang="en-US" sz="1600" dirty="0"/>
                    <a:t> with spike protocol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6C03A44-6A7F-A56F-2BDB-43A8FBBF7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705" y="1592998"/>
                  <a:ext cx="4148123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610" t="-7143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EA7143-92B7-B134-D467-49CCCB2F3E7A}"/>
                </a:ext>
              </a:extLst>
            </p:cNvPr>
            <p:cNvSpPr txBox="1"/>
            <p:nvPr/>
          </p:nvSpPr>
          <p:spPr>
            <a:xfrm>
              <a:off x="8301282" y="5067905"/>
              <a:ext cx="10518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 [</a:t>
              </a:r>
              <a:r>
                <a:rPr lang="en-US" sz="1600" dirty="0" err="1"/>
                <a:t>ms</a:t>
              </a:r>
              <a:r>
                <a:rPr lang="en-US" sz="1600" dirty="0"/>
                <a:t>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BB8E3-9E85-2FBE-5177-D9E76C9A6BF1}"/>
                    </a:ext>
                  </a:extLst>
                </p:cNvPr>
                <p:cNvSpPr txBox="1"/>
                <p:nvPr/>
              </p:nvSpPr>
              <p:spPr>
                <a:xfrm rot="16200000">
                  <a:off x="4834868" y="3397143"/>
                  <a:ext cx="2715680" cy="342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en-US" sz="1600" dirty="0"/>
                    <a:t> (Na+ channel) [mA*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sz="1600" dirty="0"/>
                    <a:t>]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BB8E3-9E85-2FBE-5177-D9E76C9A6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34868" y="3397143"/>
                  <a:ext cx="2715680" cy="342914"/>
                </a:xfrm>
                <a:prstGeom prst="rect">
                  <a:avLst/>
                </a:prstGeom>
                <a:blipFill>
                  <a:blip r:embed="rId6"/>
                  <a:stretch>
                    <a:fillRect l="-7143" t="-467" r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43C12C-9FE9-64F4-19A4-A80F3A6352F1}"/>
                    </a:ext>
                  </a:extLst>
                </p:cNvPr>
                <p:cNvSpPr txBox="1"/>
                <p:nvPr/>
              </p:nvSpPr>
              <p:spPr>
                <a:xfrm rot="5400000">
                  <a:off x="10062464" y="3257543"/>
                  <a:ext cx="2537746" cy="342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en-US" sz="1600" dirty="0"/>
                    <a:t>(K+ channel) [mA*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sz="1600" dirty="0"/>
                    <a:t>]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43C12C-9FE9-64F4-19A4-A80F3A635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62464" y="3257543"/>
                  <a:ext cx="2537746" cy="342914"/>
                </a:xfrm>
                <a:prstGeom prst="rect">
                  <a:avLst/>
                </a:prstGeom>
                <a:blipFill>
                  <a:blip r:embed="rId7"/>
                  <a:stretch>
                    <a:fillRect l="-17857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44025B-13EA-BC30-9C1F-DC824B68A045}"/>
              </a:ext>
            </a:extLst>
          </p:cNvPr>
          <p:cNvGrpSpPr/>
          <p:nvPr/>
        </p:nvGrpSpPr>
        <p:grpSpPr>
          <a:xfrm>
            <a:off x="838200" y="2008853"/>
            <a:ext cx="4590582" cy="2125640"/>
            <a:chOff x="981877" y="1931551"/>
            <a:chExt cx="4590582" cy="2125640"/>
          </a:xfrm>
        </p:grpSpPr>
        <p:pic>
          <p:nvPicPr>
            <p:cNvPr id="13" name="Picture 12" descr="A diagram of a flowchart&#10;&#10;AI-generated content may be incorrect.">
              <a:extLst>
                <a:ext uri="{FF2B5EF4-FFF2-40B4-BE49-F238E27FC236}">
                  <a16:creationId xmlns:a16="http://schemas.microsoft.com/office/drawing/2014/main" id="{11CE49F8-437D-AB73-86BC-F44704F52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1901" b="6982"/>
            <a:stretch/>
          </p:blipFill>
          <p:spPr>
            <a:xfrm>
              <a:off x="981877" y="1931551"/>
              <a:ext cx="4590582" cy="212564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311EA4-5ACA-8C62-36F5-A2DFED2E132F}"/>
                </a:ext>
              </a:extLst>
            </p:cNvPr>
            <p:cNvSpPr/>
            <p:nvPr/>
          </p:nvSpPr>
          <p:spPr>
            <a:xfrm>
              <a:off x="3962399" y="2859314"/>
              <a:ext cx="667657" cy="5696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7573B8-C2E3-943E-DDF6-706699DE65E1}"/>
              </a:ext>
            </a:extLst>
          </p:cNvPr>
          <p:cNvGrpSpPr/>
          <p:nvPr/>
        </p:nvGrpSpPr>
        <p:grpSpPr>
          <a:xfrm>
            <a:off x="881967" y="4317330"/>
            <a:ext cx="4702631" cy="1644539"/>
            <a:chOff x="881967" y="4317330"/>
            <a:chExt cx="4702631" cy="16445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C0535F-0C19-7F00-DCC0-EE0FF5943C33}"/>
                </a:ext>
              </a:extLst>
            </p:cNvPr>
            <p:cNvGrpSpPr/>
            <p:nvPr/>
          </p:nvGrpSpPr>
          <p:grpSpPr>
            <a:xfrm>
              <a:off x="881967" y="4699022"/>
              <a:ext cx="4702631" cy="1262847"/>
              <a:chOff x="880148" y="4482166"/>
              <a:chExt cx="4702631" cy="1262847"/>
            </a:xfrm>
          </p:grpSpPr>
          <p:pic>
            <p:nvPicPr>
              <p:cNvPr id="18" name="Picture 17" descr="A black text on a white background&#10;&#10;AI-generated content may be incorrect.">
                <a:extLst>
                  <a:ext uri="{FF2B5EF4-FFF2-40B4-BE49-F238E27FC236}">
                    <a16:creationId xmlns:a16="http://schemas.microsoft.com/office/drawing/2014/main" id="{C3427C10-6C06-AE86-5216-014F0B9A8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148" y="4482166"/>
                <a:ext cx="4702631" cy="719790"/>
              </a:xfrm>
              <a:prstGeom prst="rect">
                <a:avLst/>
              </a:prstGeom>
            </p:spPr>
          </p:pic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F21DB101-AC59-6502-B241-4FC2A1930741}"/>
                  </a:ext>
                </a:extLst>
              </p:cNvPr>
              <p:cNvSpPr/>
              <p:nvPr/>
            </p:nvSpPr>
            <p:spPr>
              <a:xfrm rot="16200000">
                <a:off x="4419009" y="4550165"/>
                <a:ext cx="247001" cy="1303581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02DF9E-5B6C-DF5C-6EA8-6B479A92B8A9}"/>
                  </a:ext>
                </a:extLst>
              </p:cNvPr>
              <p:cNvSpPr txBox="1"/>
              <p:nvPr/>
            </p:nvSpPr>
            <p:spPr>
              <a:xfrm>
                <a:off x="3818722" y="5406459"/>
                <a:ext cx="15359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</a:rPr>
                  <a:t>% in open state</a:t>
                </a:r>
              </a:p>
            </p:txBody>
          </p:sp>
        </p:grp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0C5C810E-A6A4-1E7C-C75A-B0B3EAA9E7D7}"/>
                </a:ext>
              </a:extLst>
            </p:cNvPr>
            <p:cNvSpPr/>
            <p:nvPr/>
          </p:nvSpPr>
          <p:spPr>
            <a:xfrm rot="16200000" flipH="1">
              <a:off x="3517434" y="4547581"/>
              <a:ext cx="149848" cy="452734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824FC1C9-8821-D566-D54C-8F9DC4CC4F5F}"/>
                </a:ext>
              </a:extLst>
            </p:cNvPr>
            <p:cNvSpPr/>
            <p:nvPr/>
          </p:nvSpPr>
          <p:spPr>
            <a:xfrm rot="5400000" flipH="1">
              <a:off x="2209334" y="5068281"/>
              <a:ext cx="149848" cy="452734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6D59FE-E31F-6146-7E2C-1D9AD5889F8E}"/>
                </a:ext>
              </a:extLst>
            </p:cNvPr>
            <p:cNvSpPr txBox="1"/>
            <p:nvPr/>
          </p:nvSpPr>
          <p:spPr>
            <a:xfrm>
              <a:off x="1604039" y="5454038"/>
              <a:ext cx="13604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conductance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78DBD5-B1C7-C6F8-86CC-BC52A9A549C3}"/>
                </a:ext>
              </a:extLst>
            </p:cNvPr>
            <p:cNvSpPr txBox="1"/>
            <p:nvPr/>
          </p:nvSpPr>
          <p:spPr>
            <a:xfrm>
              <a:off x="2995300" y="4317330"/>
              <a:ext cx="12006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rest voltage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4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33590-C6DB-39C5-DB32-B17D205A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EC9C136C-EDAF-C112-069C-AC423CAE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63743"/>
            <a:ext cx="5638800" cy="1978127"/>
          </a:xfrm>
          <a:prstGeom prst="rect">
            <a:avLst/>
          </a:prstGeom>
        </p:spPr>
      </p:pic>
      <p:pic>
        <p:nvPicPr>
          <p:cNvPr id="75" name="Picture 74" descr="A diagram of a triangle with circles and letters&#10;&#10;AI-generated content may be incorrect.">
            <a:extLst>
              <a:ext uri="{FF2B5EF4-FFF2-40B4-BE49-F238E27FC236}">
                <a16:creationId xmlns:a16="http://schemas.microsoft.com/office/drawing/2014/main" id="{3B8B3DC2-A55E-1258-2B4F-4777CB39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00" y="2058335"/>
            <a:ext cx="4597400" cy="3708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03C522B-C49E-9BB9-FFE4-0C1049FEC875}"/>
              </a:ext>
            </a:extLst>
          </p:cNvPr>
          <p:cNvSpPr txBox="1"/>
          <p:nvPr/>
        </p:nvSpPr>
        <p:spPr>
          <a:xfrm>
            <a:off x="1605771" y="1067448"/>
            <a:ext cx="28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Markov chain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9DE844-F649-FBBB-6DF4-FB2628A8A8B7}"/>
              </a:ext>
            </a:extLst>
          </p:cNvPr>
          <p:cNvSpPr txBox="1"/>
          <p:nvPr/>
        </p:nvSpPr>
        <p:spPr>
          <a:xfrm>
            <a:off x="6917635" y="1067448"/>
            <a:ext cx="434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Transition rate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998E154-9509-B87A-D5DD-D4B476092584}"/>
                  </a:ext>
                </a:extLst>
              </p:cNvPr>
              <p:cNvSpPr txBox="1"/>
              <p:nvPr/>
            </p:nvSpPr>
            <p:spPr>
              <a:xfrm>
                <a:off x="5446000" y="3496557"/>
                <a:ext cx="6395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998E154-9509-B87A-D5DD-D4B47609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00" y="3496557"/>
                <a:ext cx="639599" cy="553998"/>
              </a:xfrm>
              <a:prstGeom prst="rect">
                <a:avLst/>
              </a:prstGeom>
              <a:blipFill>
                <a:blip r:embed="rId5"/>
                <a:stretch>
                  <a:fillRect l="-9615" r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8251C0DA-53BF-5713-0C0B-D1A4FCF2E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49" y="5104752"/>
            <a:ext cx="3314700" cy="6858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87DF193-1279-7482-F8BA-01D0591F9CB9}"/>
              </a:ext>
            </a:extLst>
          </p:cNvPr>
          <p:cNvSpPr txBox="1"/>
          <p:nvPr/>
        </p:nvSpPr>
        <p:spPr>
          <a:xfrm>
            <a:off x="8242004" y="4705580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prev. state dist.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966935-2C73-C4FA-1571-14AA4B18E9BB}"/>
              </a:ext>
            </a:extLst>
          </p:cNvPr>
          <p:cNvSpPr txBox="1"/>
          <p:nvPr/>
        </p:nvSpPr>
        <p:spPr>
          <a:xfrm>
            <a:off x="6364952" y="5955414"/>
            <a:ext cx="187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distribution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C901A98-4F31-DEC6-026E-E77224289132}"/>
              </a:ext>
            </a:extLst>
          </p:cNvPr>
          <p:cNvSpPr txBox="1"/>
          <p:nvPr/>
        </p:nvSpPr>
        <p:spPr>
          <a:xfrm>
            <a:off x="9456920" y="5955414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transition matrix</a:t>
            </a:r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A4D662FB-390B-5396-6CD6-8292AD259E15}"/>
              </a:ext>
            </a:extLst>
          </p:cNvPr>
          <p:cNvSpPr/>
          <p:nvPr/>
        </p:nvSpPr>
        <p:spPr>
          <a:xfrm rot="16200000">
            <a:off x="9784538" y="5333352"/>
            <a:ext cx="155448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CEB2325D-D462-197E-4EB7-11CD76EA9DAD}"/>
              </a:ext>
            </a:extLst>
          </p:cNvPr>
          <p:cNvSpPr/>
          <p:nvPr/>
        </p:nvSpPr>
        <p:spPr>
          <a:xfrm rot="16200000">
            <a:off x="7796632" y="5358882"/>
            <a:ext cx="155448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7" name="Left Brace 96">
            <a:extLst>
              <a:ext uri="{FF2B5EF4-FFF2-40B4-BE49-F238E27FC236}">
                <a16:creationId xmlns:a16="http://schemas.microsoft.com/office/drawing/2014/main" id="{1888B4E3-9E5B-EC68-ED00-F07B1894CE0D}"/>
              </a:ext>
            </a:extLst>
          </p:cNvPr>
          <p:cNvSpPr/>
          <p:nvPr/>
        </p:nvSpPr>
        <p:spPr>
          <a:xfrm rot="5400000">
            <a:off x="8978640" y="4803940"/>
            <a:ext cx="203331" cy="64951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2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9437D0-1056-F85D-23B0-1C3D1CCFB7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Housekeeping and excess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h𝑘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9437D0-1056-F85D-23B0-1C3D1CCFB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8421F2-E1F8-2DC9-437B-694E8731BD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09" t="8407" r="13290" b="11983"/>
          <a:stretch/>
        </p:blipFill>
        <p:spPr>
          <a:xfrm rot="16200000">
            <a:off x="1629727" y="160516"/>
            <a:ext cx="5167089" cy="7497629"/>
          </a:xfrm>
          <a:prstGeom prst="rect">
            <a:avLst/>
          </a:prstGeom>
        </p:spPr>
      </p:pic>
      <p:pic>
        <p:nvPicPr>
          <p:cNvPr id="9" name="Picture 8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3B2AA487-B8DB-86A3-B5E4-F2A1B6814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674" y="2511542"/>
            <a:ext cx="3977262" cy="892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6FD0CC-A0BC-78F7-10C6-69E121309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993" y="4139610"/>
            <a:ext cx="1948530" cy="513898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0734E724-7A4F-3951-F2D1-42B56E96F4BB}"/>
              </a:ext>
            </a:extLst>
          </p:cNvPr>
          <p:cNvSpPr/>
          <p:nvPr/>
        </p:nvSpPr>
        <p:spPr>
          <a:xfrm rot="16200000">
            <a:off x="10528895" y="3222545"/>
            <a:ext cx="191121" cy="48786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35A79-72B2-916E-AEF4-884CD190C0F5}"/>
              </a:ext>
            </a:extLst>
          </p:cNvPr>
          <p:cNvSpPr txBox="1"/>
          <p:nvPr/>
        </p:nvSpPr>
        <p:spPr>
          <a:xfrm>
            <a:off x="8455804" y="4610082"/>
            <a:ext cx="2094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Steady state surprisal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5BC2913-67E0-D861-0733-FBA0E96FFBE9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9406259" y="3562038"/>
            <a:ext cx="1218197" cy="57757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2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5E689-B156-247D-BB0A-4100A474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8B10E5-174F-3F79-8EDE-D86D85F1DE02}"/>
              </a:ext>
            </a:extLst>
          </p:cNvPr>
          <p:cNvGrpSpPr/>
          <p:nvPr/>
        </p:nvGrpSpPr>
        <p:grpSpPr>
          <a:xfrm>
            <a:off x="4227096" y="2086335"/>
            <a:ext cx="3737807" cy="2685330"/>
            <a:chOff x="4031813" y="18555629"/>
            <a:chExt cx="6767498" cy="486193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1ACC910-7064-5757-E3C8-F03092F70F38}"/>
                </a:ext>
              </a:extLst>
            </p:cNvPr>
            <p:cNvSpPr/>
            <p:nvPr/>
          </p:nvSpPr>
          <p:spPr>
            <a:xfrm>
              <a:off x="6467707" y="21521854"/>
              <a:ext cx="1895708" cy="1895707"/>
            </a:xfrm>
            <a:prstGeom prst="round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C4FA37C3-6CB7-E7C9-6E2E-C3597C2BC06A}"/>
                    </a:ext>
                  </a:extLst>
                </p:cNvPr>
                <p:cNvSpPr/>
                <p:nvPr/>
              </p:nvSpPr>
              <p:spPr>
                <a:xfrm>
                  <a:off x="4031813" y="21878088"/>
                  <a:ext cx="1183242" cy="1183240"/>
                </a:xfrm>
                <a:prstGeom prst="roundRect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C4FA37C3-6CB7-E7C9-6E2E-C3597C2BC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813" y="21878088"/>
                  <a:ext cx="1183242" cy="118324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EC93985-2BC0-2D5A-468A-C63632B6C351}"/>
                </a:ext>
              </a:extLst>
            </p:cNvPr>
            <p:cNvSpPr/>
            <p:nvPr/>
          </p:nvSpPr>
          <p:spPr>
            <a:xfrm>
              <a:off x="6467708" y="18555629"/>
              <a:ext cx="1895709" cy="1895707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AUX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0D19689-1713-9B24-A84D-798C15B3A7D6}"/>
                </a:ext>
              </a:extLst>
            </p:cNvPr>
            <p:cNvCxnSpPr>
              <a:cxnSpLocks/>
              <a:stCxn id="16" idx="1"/>
              <a:endCxn id="5" idx="3"/>
            </p:cNvCxnSpPr>
            <p:nvPr/>
          </p:nvCxnSpPr>
          <p:spPr>
            <a:xfrm flipH="1">
              <a:off x="8363416" y="22469708"/>
              <a:ext cx="12526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88BB43-56E3-1990-BB45-FBF0DCC7AFFC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7415563" y="20451336"/>
              <a:ext cx="0" cy="10705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8C2C0E3-ABDD-42F6-A4CE-37E727C49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5054" y="22212533"/>
              <a:ext cx="12526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A49EBFA-07DA-9F01-7B00-73567A4EE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5054" y="22636396"/>
              <a:ext cx="12526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18D3C77-E5DA-274C-A21B-7219D81EAD64}"/>
                    </a:ext>
                  </a:extLst>
                </p:cNvPr>
                <p:cNvSpPr txBox="1"/>
                <p:nvPr/>
              </p:nvSpPr>
              <p:spPr>
                <a:xfrm>
                  <a:off x="5334196" y="21428609"/>
                  <a:ext cx="1178808" cy="701202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hk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18D3C77-E5DA-274C-A21B-7219D81EA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196" y="21428609"/>
                  <a:ext cx="1178808" cy="70120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CE3873F-3953-7159-9BB0-1CAD1A17DAB3}"/>
                    </a:ext>
                  </a:extLst>
                </p:cNvPr>
                <p:cNvSpPr txBox="1"/>
                <p:nvPr/>
              </p:nvSpPr>
              <p:spPr>
                <a:xfrm>
                  <a:off x="5334196" y="22668597"/>
                  <a:ext cx="1119135" cy="66869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CE3873F-3953-7159-9BB0-1CAD1A17D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196" y="22668597"/>
                  <a:ext cx="1119135" cy="668695"/>
                </a:xfrm>
                <a:prstGeom prst="rect">
                  <a:avLst/>
                </a:prstGeom>
                <a:blipFill>
                  <a:blip r:embed="rId4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3198ABD-5488-0B0C-4787-E89063A03B25}"/>
                    </a:ext>
                  </a:extLst>
                </p:cNvPr>
                <p:cNvSpPr txBox="1"/>
                <p:nvPr/>
              </p:nvSpPr>
              <p:spPr>
                <a:xfrm>
                  <a:off x="8719357" y="21842659"/>
                  <a:ext cx="844112" cy="66869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3198ABD-5488-0B0C-4787-E89063A03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9357" y="21842659"/>
                  <a:ext cx="844112" cy="668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3F0B01-27DC-2AA3-F1B2-BB982D62B31C}"/>
                    </a:ext>
                  </a:extLst>
                </p:cNvPr>
                <p:cNvSpPr txBox="1"/>
                <p:nvPr/>
              </p:nvSpPr>
              <p:spPr>
                <a:xfrm>
                  <a:off x="7473005" y="20602923"/>
                  <a:ext cx="1574336" cy="66869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aux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3F0B01-27DC-2AA3-F1B2-BB982D62B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3005" y="20602923"/>
                  <a:ext cx="1574336" cy="6686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2F8F1518-B1D1-C645-80DC-7F2F8D16C323}"/>
                    </a:ext>
                  </a:extLst>
                </p:cNvPr>
                <p:cNvSpPr/>
                <p:nvPr/>
              </p:nvSpPr>
              <p:spPr>
                <a:xfrm>
                  <a:off x="9616069" y="21878088"/>
                  <a:ext cx="1183242" cy="1183240"/>
                </a:xfrm>
                <a:prstGeom prst="roundRect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2F8F1518-B1D1-C645-80DC-7F2F8D16C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6069" y="21878088"/>
                  <a:ext cx="1183242" cy="118324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00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a flowchart&#10;&#10;AI-generated content may be incorrect.">
            <a:extLst>
              <a:ext uri="{FF2B5EF4-FFF2-40B4-BE49-F238E27FC236}">
                <a16:creationId xmlns:a16="http://schemas.microsoft.com/office/drawing/2014/main" id="{F815ADC0-7C7E-FDEC-177F-4C015157E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43" y="1546240"/>
            <a:ext cx="7140713" cy="3765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0CF51C-4A4C-55C8-CAF1-4BEBCE74856C}"/>
              </a:ext>
            </a:extLst>
          </p:cNvPr>
          <p:cNvSpPr txBox="1"/>
          <p:nvPr/>
        </p:nvSpPr>
        <p:spPr>
          <a:xfrm>
            <a:off x="381000" y="469900"/>
            <a:ext cx="600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Building to nonequilibrium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363777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692B2-0A67-01F5-FFA8-785F0763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FB838A62-D2C3-4EB6-4769-BF9B4F5F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03869"/>
            <a:ext cx="7772400" cy="2850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8F7F-B1E5-B057-A486-86430CC5FA54}"/>
              </a:ext>
            </a:extLst>
          </p:cNvPr>
          <p:cNvSpPr txBox="1"/>
          <p:nvPr/>
        </p:nvSpPr>
        <p:spPr>
          <a:xfrm>
            <a:off x="381000" y="469900"/>
            <a:ext cx="600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Building to nonequilibrium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54524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B3DAF-5CB2-2BBB-2BB0-5877EA4A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D42B833B-C4B7-D7FC-1BB8-6CC81743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219200"/>
            <a:ext cx="5918200" cy="441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7C293E-9420-3D37-4FF5-7FA33CF9F900}"/>
              </a:ext>
            </a:extLst>
          </p:cNvPr>
          <p:cNvSpPr txBox="1"/>
          <p:nvPr/>
        </p:nvSpPr>
        <p:spPr>
          <a:xfrm>
            <a:off x="381000" y="469900"/>
            <a:ext cx="600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Building to nonequilibrium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70794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A8FE-891B-FA2C-3769-34CEF1912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EE5973-0664-B4B7-F0B0-BDC59F1961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Housekeeping and excess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h𝑘</m:t>
                        </m:r>
                      </m:sub>
                    </m:sSub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EE5973-0664-B4B7-F0B0-BDC59F1961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7B64D5-6D8D-5CCC-8E7D-823D8E050F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09" t="8407" r="13290" b="11983"/>
          <a:stretch/>
        </p:blipFill>
        <p:spPr>
          <a:xfrm rot="16200000">
            <a:off x="3512455" y="373018"/>
            <a:ext cx="5167089" cy="74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7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7DC7D6-40F3-340A-03F8-EDD3FBCC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39" t="7156" r="7841" b="6089"/>
          <a:stretch/>
        </p:blipFill>
        <p:spPr>
          <a:xfrm rot="16200000">
            <a:off x="2829096" y="-1417144"/>
            <a:ext cx="6533810" cy="97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8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89904256-779B-80AB-2A93-AE11FBA7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99" y="1371360"/>
            <a:ext cx="5638800" cy="1978127"/>
          </a:xfrm>
          <a:prstGeom prst="rect">
            <a:avLst/>
          </a:prstGeom>
        </p:spPr>
      </p:pic>
      <p:pic>
        <p:nvPicPr>
          <p:cNvPr id="75" name="Picture 74" descr="A diagram of a triangle with circles and letters&#10;&#10;AI-generated content may be incorrect.">
            <a:extLst>
              <a:ext uri="{FF2B5EF4-FFF2-40B4-BE49-F238E27FC236}">
                <a16:creationId xmlns:a16="http://schemas.microsoft.com/office/drawing/2014/main" id="{366853DC-5A5B-810F-3118-AB3D6E09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00" y="2058335"/>
            <a:ext cx="4597400" cy="3708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6E89D6-37DC-E8C3-55DC-E627EA7FB512}"/>
              </a:ext>
            </a:extLst>
          </p:cNvPr>
          <p:cNvSpPr txBox="1"/>
          <p:nvPr/>
        </p:nvSpPr>
        <p:spPr>
          <a:xfrm>
            <a:off x="1605771" y="1067448"/>
            <a:ext cx="28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Markov chain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50B771-E708-3B3B-9B90-42B6BEABAEDA}"/>
              </a:ext>
            </a:extLst>
          </p:cNvPr>
          <p:cNvSpPr txBox="1"/>
          <p:nvPr/>
        </p:nvSpPr>
        <p:spPr>
          <a:xfrm>
            <a:off x="6917635" y="1067448"/>
            <a:ext cx="434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Transition rate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049C0DE-E0E8-B96E-0683-1276E54A52A6}"/>
                  </a:ext>
                </a:extLst>
              </p:cNvPr>
              <p:cNvSpPr txBox="1"/>
              <p:nvPr/>
            </p:nvSpPr>
            <p:spPr>
              <a:xfrm>
                <a:off x="5446000" y="3496557"/>
                <a:ext cx="6395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049C0DE-E0E8-B96E-0683-1276E54A5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00" y="3496557"/>
                <a:ext cx="639599" cy="553998"/>
              </a:xfrm>
              <a:prstGeom prst="rect">
                <a:avLst/>
              </a:prstGeom>
              <a:blipFill>
                <a:blip r:embed="rId5"/>
                <a:stretch>
                  <a:fillRect l="-9615" r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77A838-0D23-B884-EFBF-B109893198CC}"/>
                  </a:ext>
                </a:extLst>
              </p:cNvPr>
              <p:cNvSpPr txBox="1"/>
              <p:nvPr/>
            </p:nvSpPr>
            <p:spPr>
              <a:xfrm>
                <a:off x="6746002" y="4296610"/>
                <a:ext cx="2751074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)|=⟨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77A838-0D23-B884-EFBF-B10989319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002" y="4296610"/>
                <a:ext cx="2751074" cy="793551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C659C2-C107-FED3-0F23-96C64FF184AB}"/>
                  </a:ext>
                </a:extLst>
              </p:cNvPr>
              <p:cNvSpPr txBox="1"/>
              <p:nvPr/>
            </p:nvSpPr>
            <p:spPr>
              <a:xfrm>
                <a:off x="8257554" y="5461715"/>
                <a:ext cx="3003771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C659C2-C107-FED3-0F23-96C64FF1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554" y="5461715"/>
                <a:ext cx="3003771" cy="793551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89D8BD-4B48-981C-4636-A69E94CA4D72}"/>
              </a:ext>
            </a:extLst>
          </p:cNvPr>
          <p:cNvSpPr txBox="1"/>
          <p:nvPr/>
        </p:nvSpPr>
        <p:spPr>
          <a:xfrm>
            <a:off x="6096000" y="5766735"/>
            <a:ext cx="1912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Steady state: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D3E43-2607-75BB-2A0D-A666EF95CBA2}"/>
                  </a:ext>
                </a:extLst>
              </p:cNvPr>
              <p:cNvSpPr txBox="1"/>
              <p:nvPr/>
            </p:nvSpPr>
            <p:spPr>
              <a:xfrm>
                <a:off x="7453038" y="3834945"/>
                <a:ext cx="38082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|=⟨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D3E43-2607-75BB-2A0D-A666EF95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038" y="3834945"/>
                <a:ext cx="3808287" cy="461665"/>
              </a:xfrm>
              <a:prstGeom prst="rect">
                <a:avLst/>
              </a:prstGeom>
              <a:blipFill>
                <a:blip r:embed="rId8"/>
                <a:stretch>
                  <a:fillRect l="-333" r="-33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12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20C5C6-B475-4FDE-DB6F-35DCD6994C11}"/>
              </a:ext>
            </a:extLst>
          </p:cNvPr>
          <p:cNvSpPr txBox="1"/>
          <p:nvPr/>
        </p:nvSpPr>
        <p:spPr>
          <a:xfrm>
            <a:off x="543339" y="874643"/>
            <a:ext cx="357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Detailed balance</a:t>
            </a:r>
          </a:p>
        </p:txBody>
      </p:sp>
      <p:pic>
        <p:nvPicPr>
          <p:cNvPr id="3" name="Picture 2" descr="A diagram of a triangle with circles and letters&#10;&#10;AI-generated content may be incorrect.">
            <a:extLst>
              <a:ext uri="{FF2B5EF4-FFF2-40B4-BE49-F238E27FC236}">
                <a16:creationId xmlns:a16="http://schemas.microsoft.com/office/drawing/2014/main" id="{2E6204F9-FE6B-1305-42D1-EDE34488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67" y="1035235"/>
            <a:ext cx="5485756" cy="44249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60BE13-C100-CF03-6A02-CA46AC87F560}"/>
                  </a:ext>
                </a:extLst>
              </p:cNvPr>
              <p:cNvSpPr txBox="1"/>
              <p:nvPr/>
            </p:nvSpPr>
            <p:spPr>
              <a:xfrm>
                <a:off x="680044" y="2505571"/>
                <a:ext cx="3650871" cy="59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000" b="1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m:rPr>
                        <m:sty m:val="p"/>
                      </m:rPr>
                      <a:rPr lang="en-US" sz="3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000" b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n-US" sz="300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60BE13-C100-CF03-6A02-CA46AC87F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4" y="2505571"/>
                <a:ext cx="3650871" cy="590418"/>
              </a:xfrm>
              <a:prstGeom prst="rect">
                <a:avLst/>
              </a:prstGeom>
              <a:blipFill>
                <a:blip r:embed="rId4"/>
                <a:stretch>
                  <a:fillRect l="-1389" t="-10638" r="-1736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488480A-CD4A-B87E-C2C4-89C540A75CBA}"/>
              </a:ext>
            </a:extLst>
          </p:cNvPr>
          <p:cNvSpPr txBox="1"/>
          <p:nvPr/>
        </p:nvSpPr>
        <p:spPr>
          <a:xfrm>
            <a:off x="1709294" y="5261422"/>
            <a:ext cx="775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Detailed balance maintained ⇒ equilibrium steady states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41546-C0FF-51D2-7E27-B33F892A7D6B}"/>
              </a:ext>
            </a:extLst>
          </p:cNvPr>
          <p:cNvSpPr txBox="1"/>
          <p:nvPr/>
        </p:nvSpPr>
        <p:spPr>
          <a:xfrm>
            <a:off x="2146617" y="5752524"/>
            <a:ext cx="927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Detailed balance violated ⇒ nonequilibrium steady states (probably)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826F7B-8426-B9F5-6375-21EBAC79DDC2}"/>
              </a:ext>
            </a:extLst>
          </p:cNvPr>
          <p:cNvSpPr/>
          <p:nvPr/>
        </p:nvSpPr>
        <p:spPr>
          <a:xfrm rot="18574722">
            <a:off x="6492718" y="2891242"/>
            <a:ext cx="2347329" cy="102913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9D50E-F34E-98E1-164B-B9698876BACA}"/>
              </a:ext>
            </a:extLst>
          </p:cNvPr>
          <p:cNvSpPr txBox="1"/>
          <p:nvPr/>
        </p:nvSpPr>
        <p:spPr>
          <a:xfrm>
            <a:off x="8244253" y="3654011"/>
            <a:ext cx="347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irreversible transition ⇒ violation </a:t>
            </a:r>
          </a:p>
        </p:txBody>
      </p:sp>
    </p:spTree>
    <p:extLst>
      <p:ext uri="{BB962C8B-B14F-4D97-AF65-F5344CB8AC3E}">
        <p14:creationId xmlns:p14="http://schemas.microsoft.com/office/powerpoint/2010/main" val="160745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DC1E183B-5F4A-724C-224F-622DE4D2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01" b="6982"/>
          <a:stretch/>
        </p:blipFill>
        <p:spPr>
          <a:xfrm>
            <a:off x="3047999" y="1033670"/>
            <a:ext cx="6096000" cy="2822714"/>
          </a:xfrm>
          <a:prstGeom prst="rect">
            <a:avLst/>
          </a:prstGeom>
        </p:spPr>
      </p:pic>
      <p:pic>
        <p:nvPicPr>
          <p:cNvPr id="5" name="Picture 4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7B7A3131-C737-2254-AF94-45F00CBD2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5" t="18748"/>
          <a:stretch/>
        </p:blipFill>
        <p:spPr>
          <a:xfrm>
            <a:off x="2332382" y="4134676"/>
            <a:ext cx="7527235" cy="152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CCE00-E94D-F455-BF88-7CEE73491AB1}"/>
              </a:ext>
            </a:extLst>
          </p:cNvPr>
          <p:cNvSpPr txBox="1"/>
          <p:nvPr/>
        </p:nvSpPr>
        <p:spPr>
          <a:xfrm>
            <a:off x="434174" y="710504"/>
            <a:ext cx="5227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Sodium channel example</a:t>
            </a:r>
          </a:p>
        </p:txBody>
      </p:sp>
    </p:spTree>
    <p:extLst>
      <p:ext uri="{BB962C8B-B14F-4D97-AF65-F5344CB8AC3E}">
        <p14:creationId xmlns:p14="http://schemas.microsoft.com/office/powerpoint/2010/main" val="394222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57133</TotalTime>
  <Words>1503</Words>
  <Application>Microsoft Macintosh PowerPoint</Application>
  <PresentationFormat>Widescreen</PresentationFormat>
  <Paragraphs>185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Office Theme</vt:lpstr>
      <vt:lpstr>Nonequilibrium Thermodynamics of Voltage-Gated Ion Channels</vt:lpstr>
      <vt:lpstr>PowerPoint Presentation</vt:lpstr>
      <vt:lpstr>PowerPoint Presentation</vt:lpstr>
      <vt:lpstr>PowerPoint Presentation</vt:lpstr>
      <vt:lpstr>Housekeeping and excess heat: Q_hk and Q_ex</vt:lpstr>
      <vt:lpstr>PowerPoint Presentation</vt:lpstr>
      <vt:lpstr>PowerPoint Presentation</vt:lpstr>
      <vt:lpstr>PowerPoint Presentation</vt:lpstr>
      <vt:lpstr>PowerPoint Presentation</vt:lpstr>
      <vt:lpstr>Gaps in existing modeling methods</vt:lpstr>
      <vt:lpstr>My work so far</vt:lpstr>
      <vt:lpstr>Next steps</vt:lpstr>
      <vt:lpstr>PowerPoint Presentation</vt:lpstr>
      <vt:lpstr>PowerPoint Presentation</vt:lpstr>
      <vt:lpstr>Transmembrane current</vt:lpstr>
      <vt:lpstr>PowerPoint Presentation</vt:lpstr>
      <vt:lpstr>Housekeeping and excess heat: Q_ex and Q_hk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Nonequilibrium Thermodynamics of Voltage-Gated Ion Channels</dc:title>
  <dc:creator>ADA CATHERINE COTTAM ALLEN</dc:creator>
  <cp:lastModifiedBy>ADA CATHERINE COTTAM ALLEN</cp:lastModifiedBy>
  <cp:revision>55</cp:revision>
  <dcterms:created xsi:type="dcterms:W3CDTF">2024-03-28T16:34:30Z</dcterms:created>
  <dcterms:modified xsi:type="dcterms:W3CDTF">2025-04-29T20:05:06Z</dcterms:modified>
</cp:coreProperties>
</file>